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541" r:id="rId2"/>
    <p:sldId id="316" r:id="rId3"/>
    <p:sldId id="464" r:id="rId4"/>
    <p:sldId id="533" r:id="rId5"/>
    <p:sldId id="504" r:id="rId6"/>
    <p:sldId id="534" r:id="rId7"/>
    <p:sldId id="507" r:id="rId8"/>
    <p:sldId id="535" r:id="rId9"/>
    <p:sldId id="481" r:id="rId10"/>
    <p:sldId id="508" r:id="rId11"/>
    <p:sldId id="536" r:id="rId12"/>
    <p:sldId id="519" r:id="rId13"/>
    <p:sldId id="537" r:id="rId14"/>
    <p:sldId id="520" r:id="rId15"/>
    <p:sldId id="521" r:id="rId16"/>
    <p:sldId id="522" r:id="rId17"/>
    <p:sldId id="523" r:id="rId18"/>
    <p:sldId id="524" r:id="rId19"/>
    <p:sldId id="525" r:id="rId20"/>
    <p:sldId id="526" r:id="rId21"/>
    <p:sldId id="527" r:id="rId22"/>
    <p:sldId id="518" r:id="rId23"/>
    <p:sldId id="538" r:id="rId24"/>
    <p:sldId id="490" r:id="rId25"/>
    <p:sldId id="491" r:id="rId26"/>
    <p:sldId id="539" r:id="rId27"/>
    <p:sldId id="510" r:id="rId28"/>
    <p:sldId id="512" r:id="rId29"/>
    <p:sldId id="540" r:id="rId30"/>
    <p:sldId id="4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0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07B9D-BB77-4FE5-A9F5-0999D36B7C0C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655B36D-7E12-418E-9546-3EF293C9E6EB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332AC18-FFD6-4231-A646-AE4CCD3A7B7D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332AC18-FFD6-4231-A646-AE4CCD3A7B7D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332AC18-FFD6-4231-A646-AE4CCD3A7B7D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5B6758-C2D4-4934-AB82-3550F6A9EFA0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F6F3A1C-907B-4A53-80FA-97B68D910078}" type="slidenum">
              <a:rPr lang="en-US" sz="1200" smtClean="0"/>
              <a:pPr eaLnBrk="1" hangingPunct="1"/>
              <a:t>15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2C1161-9A1A-4330-BF87-1A811AD09F8D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EB4607C-04FD-489D-A216-5F119360ECD4}" type="slidenum">
              <a:rPr lang="en-US" sz="1200" smtClean="0"/>
              <a:pPr eaLnBrk="1" hangingPunct="1"/>
              <a:t>17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BA9A34-16E7-474F-B1B9-CB2FDE76EADD}" type="slidenum">
              <a:rPr lang="en-US" sz="1200" smtClean="0"/>
              <a:pPr eaLnBrk="1" hangingPunct="1"/>
              <a:t>18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E26257-1340-4FFA-811B-E5F6A8CC41DA}" type="slidenum">
              <a:rPr lang="en-US" sz="1200" smtClean="0"/>
              <a:pPr eaLnBrk="1" hangingPunct="1"/>
              <a:t>19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36BF4B9-0739-485D-9D8F-7220991A3DB5}" type="slidenum">
              <a:rPr lang="en-US" sz="1200" smtClean="0"/>
              <a:pPr eaLnBrk="1" hangingPunct="1"/>
              <a:t>20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76ADBE-7D4B-4070-85CB-48C74FF732C0}" type="slidenum">
              <a:rPr lang="en-US" sz="1200" smtClean="0"/>
              <a:pPr eaLnBrk="1" hangingPunct="1"/>
              <a:t>21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0B85BF6-C13F-4F8B-AB18-6D73716202C8}" type="slidenum">
              <a:rPr lang="en-US" sz="1200" smtClean="0"/>
              <a:pPr eaLnBrk="1" hangingPunct="1"/>
              <a:t>22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0B85BF6-C13F-4F8B-AB18-6D73716202C8}" type="slidenum">
              <a:rPr lang="en-US" sz="1200" smtClean="0"/>
              <a:pPr eaLnBrk="1" hangingPunct="1"/>
              <a:t>23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2D4D4A5-8C84-4F78-9BB5-8F88B0A3EB27}" type="slidenum">
              <a:rPr lang="en-US" sz="1200" smtClean="0"/>
              <a:pPr eaLnBrk="1" hangingPunct="1"/>
              <a:t>27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347903E-88D7-4EEE-9BF7-A6C74831455E}" type="slidenum">
              <a:rPr lang="en-US" sz="1200" smtClean="0"/>
              <a:pPr eaLnBrk="1" hangingPunct="1"/>
              <a:t>28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2D4D4A5-8C84-4F78-9BB5-8F88B0A3EB27}" type="slidenum">
              <a:rPr lang="en-US" sz="1200" smtClean="0"/>
              <a:pPr eaLnBrk="1" hangingPunct="1"/>
              <a:t>29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0DB294-FC68-4B7E-9D9F-B07710853BA1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0DB294-FC68-4B7E-9D9F-B07710853BA1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4FB2AA8-8481-4EF4-BDAA-C718904247F8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655B36D-7E12-418E-9546-3EF293C9E6EB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1ECB7E-5831-421C-8180-C36EDC18B6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Greek 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391400" cy="2590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 taught at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Louisiana State University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Fall 2013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Richard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16: Comparative and Superlative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69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marL="609600" indent="-609600"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Degrees of Greek Adjectives</a:t>
            </a:r>
          </a:p>
          <a:p>
            <a:pPr marL="609600" indent="-609600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English, some adjectives form their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superlatives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differently. 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ἀγαθός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-ή -όν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“good”</a:t>
            </a:r>
            <a:endParaRPr lang="el-GR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2" indent="-457200">
              <a:lnSpc>
                <a:spcPct val="90000"/>
              </a:lnSpc>
            </a:pPr>
            <a:r>
              <a:rPr lang="el-GR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ἀμε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ί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ν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ων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–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better, braver”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sym typeface="Wingdings" pitchFamily="2" charset="2"/>
            </a:endParaRPr>
          </a:p>
          <a:p>
            <a:pPr marL="857250" lvl="2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βελτ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ίων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–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better, more virtuous”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sym typeface="Wingdings" pitchFamily="2" charset="2"/>
            </a:endParaRPr>
          </a:p>
          <a:p>
            <a:pPr marL="857250" lvl="2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κρε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ί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ττ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ων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–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better, stronger”</a:t>
            </a:r>
            <a:endParaRPr lang="el-GR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914400" lvl="2" indent="-457200">
              <a:lnSpc>
                <a:spcPct val="90000"/>
              </a:lnSpc>
            </a:pPr>
            <a:r>
              <a:rPr lang="el-GR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ἄρι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στ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ος –η –ον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best, excellent”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sym typeface="Wingdings" pitchFamily="2" charset="2"/>
            </a:endParaRPr>
          </a:p>
          <a:p>
            <a:pPr marL="857250" lvl="2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βέλτι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στ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ος –η –ον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best, most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virtuous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>
              <a:solidFill>
                <a:srgbClr val="FFFF00"/>
              </a:solidFill>
              <a:latin typeface="Palatino Linotype" pitchFamily="18" charset="0"/>
              <a:sym typeface="Wingdings" pitchFamily="2" charset="2"/>
            </a:endParaRPr>
          </a:p>
          <a:p>
            <a:pPr marL="857250" lvl="2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κράτι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στ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ος –η –ον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best, strongest”</a:t>
            </a:r>
            <a:endParaRPr lang="el-GR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7039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marL="609600" indent="-609600"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Degrees of Greek Adjectives</a:t>
            </a:r>
          </a:p>
          <a:p>
            <a:pPr marL="609600" indent="-609600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in English, some adjectives form their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superlatives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differently. </a:t>
            </a:r>
          </a:p>
          <a:p>
            <a:pPr marL="857250" lvl="2" indent="0">
              <a:buNone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αἰσχρός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-ή -όν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“shameful”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/>
            <a:r>
              <a:rPr lang="en-US" sz="2400" dirty="0" smtClean="0">
                <a:solidFill>
                  <a:schemeClr val="bg1"/>
                </a:solidFill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αἰσχ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ίων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–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“more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shameful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/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αἴσχι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στ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ος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–η –ον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“most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shameful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94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marL="609600" indent="-609600"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Degrees of Greek Adjectives</a:t>
            </a:r>
          </a:p>
          <a:p>
            <a:pPr marL="609600" indent="-609600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in English, some adjectives form their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superlatives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differently. </a:t>
            </a:r>
          </a:p>
          <a:p>
            <a:pPr marL="857250" lvl="2" indent="0">
              <a:buNone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ἐχθρός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-ή -όν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“hostile”</a:t>
            </a:r>
          </a:p>
          <a:p>
            <a:pPr marL="990600" lvl="1" indent="-533400" eaLnBrk="1" hangingPunct="1"/>
            <a:r>
              <a:rPr lang="en-US" sz="2400" dirty="0" smtClean="0">
                <a:solidFill>
                  <a:schemeClr val="bg1"/>
                </a:solidFill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ἐχθ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ίων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–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“more hostile” </a:t>
            </a:r>
          </a:p>
          <a:p>
            <a:pPr marL="990600" lvl="1" indent="-533400" eaLnBrk="1" hangingPunct="1"/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ἔχθι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στ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ος –η –ον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“most hostile”</a:t>
            </a:r>
          </a:p>
        </p:txBody>
      </p:sp>
    </p:spTree>
    <p:extLst>
      <p:ext uri="{BB962C8B-B14F-4D97-AF65-F5344CB8AC3E}">
        <p14:creationId xmlns:p14="http://schemas.microsoft.com/office/powerpoint/2010/main" val="100653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marL="609600" indent="-609600"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Degrees of Greek Adjectives</a:t>
            </a:r>
          </a:p>
          <a:p>
            <a:pPr marL="609600" indent="-609600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in English, some adjectives form their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superlatives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differently. </a:t>
            </a:r>
          </a:p>
          <a:p>
            <a:pPr marL="857250" lvl="2" indent="0">
              <a:buNone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ἡδύς –εῖα -ύν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“sweet”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/>
            <a:r>
              <a:rPr lang="en-US" sz="2400" dirty="0" smtClean="0">
                <a:solidFill>
                  <a:schemeClr val="bg1"/>
                </a:solidFill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ἡδ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ίων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–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“sweeter”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/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ἥδι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στ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ος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–η –ον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“sweetest”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26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4958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Degrees of Greek Adjectives</a:t>
            </a:r>
          </a:p>
          <a:p>
            <a:pPr marL="609600" indent="-609600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in English, some adjectives form their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superlatives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differently. 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κακός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-ή -όν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“bad”</a:t>
            </a:r>
            <a:endParaRPr lang="el-GR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>
              <a:lnSpc>
                <a:spcPct val="90000"/>
              </a:lnSpc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κακ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ίων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–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“morally worse”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sym typeface="Wingdings" pitchFamily="2" charset="2"/>
            </a:endParaRPr>
          </a:p>
          <a:p>
            <a:pPr marL="857250" lvl="2" indent="0">
              <a:lnSpc>
                <a:spcPct val="90000"/>
              </a:lnSpc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l-GR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χείρ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ων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–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worse” 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2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l-GR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ἥττ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ων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–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worse, weaker”</a:t>
            </a:r>
          </a:p>
          <a:p>
            <a:pPr marL="990600" lvl="1" indent="-533400">
              <a:lnSpc>
                <a:spcPct val="90000"/>
              </a:lnSpc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κάκι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στ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ος –η –ον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morally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worst”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or</a:t>
            </a:r>
            <a:r>
              <a:rPr lang="el-GR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χείρι</a:t>
            </a: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στ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ος –η –ον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	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ἥκι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στ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α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“least of all”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85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pPr marL="609600" indent="-609600"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Degrees of Greek Adjectives</a:t>
            </a:r>
          </a:p>
          <a:p>
            <a:pPr marL="609600" indent="-609600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in English, some adjectives form their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superlatives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differently. </a:t>
            </a:r>
          </a:p>
          <a:p>
            <a:pPr marL="857250" lvl="2" indent="0">
              <a:buNone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καλός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-ή -όν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“beautiful”</a:t>
            </a:r>
            <a:endParaRPr lang="el-GR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eaLnBrk="1" hangingPunct="1"/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καλλ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ίων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–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“more beautiful”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eaLnBrk="1" hangingPunct="1"/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κάλλι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στ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ος –η –ον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“most beautiful”</a:t>
            </a:r>
            <a:endParaRPr lang="el-GR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112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pPr marL="609600" indent="-609600"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Degrees of Greek Adjectives</a:t>
            </a:r>
          </a:p>
          <a:p>
            <a:pPr marL="609600" indent="-609600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in English, some adjectives form their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superlatives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differently. </a:t>
            </a:r>
          </a:p>
          <a:p>
            <a:pPr marL="857250" lvl="2" indent="0">
              <a:buNone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μέγας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μεγάλη μέγα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“big”</a:t>
            </a:r>
            <a:endParaRPr lang="el-GR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eaLnBrk="1" hangingPunct="1"/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με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ί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ζ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ων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–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“bigger”</a:t>
            </a:r>
            <a:endParaRPr lang="el-GR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990600" lvl="1" indent="-533400" eaLnBrk="1" hangingPunct="1"/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μέγι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στ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ος –η –ον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“biggest”</a:t>
            </a:r>
          </a:p>
        </p:txBody>
      </p:sp>
    </p:spTree>
    <p:extLst>
      <p:ext uri="{BB962C8B-B14F-4D97-AF65-F5344CB8AC3E}">
        <p14:creationId xmlns:p14="http://schemas.microsoft.com/office/powerpoint/2010/main" val="198016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57200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Degrees of Greek Adjectives</a:t>
            </a:r>
          </a:p>
          <a:p>
            <a:pPr marL="609600" indent="-609600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in English, some adjectives form their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superlatives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differently. </a:t>
            </a:r>
          </a:p>
          <a:p>
            <a:pPr marL="857250" lvl="2" indent="0">
              <a:buNone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μικρός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-ά -όν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“small”</a:t>
            </a:r>
            <a:endParaRPr lang="el-GR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/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μικρό</a:t>
            </a: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</a:rPr>
              <a:t>τερ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ος –α –ον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“smaller”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sym typeface="Wingdings" pitchFamily="2" charset="2"/>
            </a:endParaRPr>
          </a:p>
          <a:p>
            <a:pPr marL="857250" lvl="2" indent="0">
              <a:buNone/>
            </a:pP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or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ἐλάττ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ων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–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smaller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857250" lvl="2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l-GR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ἥττ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ων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–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“less, worse,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weaker”</a:t>
            </a:r>
          </a:p>
          <a:p>
            <a:pPr marL="857250" lvl="2" indent="0">
              <a:buNone/>
            </a:pP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or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με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</a:rPr>
              <a:t>ίων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–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</a:rPr>
              <a:t>ον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smaller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l-GR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/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μικρό</a:t>
            </a: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τατ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ος –η –ον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“smallest”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</a:endParaRPr>
          </a:p>
          <a:p>
            <a:pPr marL="857250" lvl="2" indent="0">
              <a:buNone/>
            </a:pP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or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ἐλάχι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</a:rPr>
              <a:t>στ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ος -η -ον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smallest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marL="857250" lvl="2" indent="0">
              <a:buNone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ἥκι</a:t>
            </a: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στ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α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“least of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all”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2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Degrees of Greek Adjectives</a:t>
            </a:r>
          </a:p>
          <a:p>
            <a:pPr marL="609600" indent="-609600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in English, some adjectives form their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superlatives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differently. </a:t>
            </a:r>
          </a:p>
          <a:p>
            <a:pPr marL="857250" lvl="2" indent="0">
              <a:buNone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ὀλίγος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-ή -όν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“few”</a:t>
            </a:r>
            <a:endParaRPr lang="el-GR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/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με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ίων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–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“fewer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sym typeface="Wingdings" pitchFamily="2" charset="2"/>
            </a:endParaRPr>
          </a:p>
          <a:p>
            <a:pPr marL="857250" lvl="2" indent="0">
              <a:buNone/>
            </a:pP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or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ἐλάττ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ων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–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fewer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857250" lvl="2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l-GR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ἥττ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ων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–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“fewer, worse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weaker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/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ὀλίγι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στ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ος -η -ον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“fewest, least”</a:t>
            </a:r>
          </a:p>
          <a:p>
            <a:pPr marL="990600" lvl="1" indent="-533400"/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or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ἐλάχι</a:t>
            </a: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</a:rPr>
              <a:t>στ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ος -η -ον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fewest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marL="1314450" lvl="3" indent="0">
              <a:buNone/>
            </a:pP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ἥκι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στ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α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“least of all”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/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96200" cy="4114800"/>
          </a:xfrm>
        </p:spPr>
        <p:txBody>
          <a:bodyPr/>
          <a:lstStyle/>
          <a:p>
            <a:pPr marL="609600" indent="-609600"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Degrees of Greek Adjectives</a:t>
            </a:r>
          </a:p>
          <a:p>
            <a:pPr marL="609600" indent="-609600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in English, some adjectives form their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superlatives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differently. </a:t>
            </a:r>
          </a:p>
          <a:p>
            <a:pPr marL="857250" lvl="2" indent="0">
              <a:buNone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πολύς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πολλά πολύ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“many”</a:t>
            </a:r>
            <a:endParaRPr lang="el-GR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/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πλε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ίων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–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or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πλ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έ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ων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–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“more”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eaLnBrk="1" hangingPunct="1"/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πλεῖ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στ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ος –η –ον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“most”</a:t>
            </a:r>
          </a:p>
        </p:txBody>
      </p:sp>
    </p:spTree>
    <p:extLst>
      <p:ext uri="{BB962C8B-B14F-4D97-AF65-F5344CB8AC3E}">
        <p14:creationId xmlns:p14="http://schemas.microsoft.com/office/powerpoint/2010/main" val="144168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class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(someday, Month ##, 2013)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AGE Unit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16: Comparative &amp; Superlative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have already learned Greek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adjectives and adverbs.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presents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other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degrees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adjectives and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adverbs: the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superlative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609600" indent="-609600"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Degrees of Greek Adjectives</a:t>
            </a:r>
          </a:p>
          <a:p>
            <a:pPr marL="609600" indent="-609600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in English, some adjectives form their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superlatives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differently. </a:t>
            </a:r>
          </a:p>
          <a:p>
            <a:pPr marL="857250" lvl="2" indent="0">
              <a:buNone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ῥᾴδιος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–α –ον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“easy”</a:t>
            </a:r>
            <a:endParaRPr lang="el-GR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eaLnBrk="1" hangingPunct="1"/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ῥᾴ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ων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ῥᾷ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“easier”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eaLnBrk="1" hangingPunct="1"/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ῥᾷ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στ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ος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–η –ον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“easiest”</a:t>
            </a:r>
            <a:endParaRPr lang="el-GR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33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pPr marL="609600" indent="-609600"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Degrees of Greek Adjectives</a:t>
            </a:r>
          </a:p>
          <a:p>
            <a:pPr marL="609600" indent="-609600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in English, some adjectives form their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superlatives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differently. </a:t>
            </a:r>
          </a:p>
          <a:p>
            <a:pPr marL="857250" lvl="2" indent="0">
              <a:buNone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ταχύς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ταχεῖα ταχύ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“swift”</a:t>
            </a:r>
            <a:endParaRPr lang="el-GR" dirty="0" smtClean="0">
              <a:solidFill>
                <a:srgbClr val="FFFF00"/>
              </a:solidFill>
              <a:latin typeface="Palatino Linotype" pitchFamily="18" charset="0"/>
            </a:endParaRPr>
          </a:p>
          <a:p>
            <a:pPr marL="990600" lvl="1" indent="-533400" eaLnBrk="1" hangingPunct="1"/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θά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ττ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ων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,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θᾶ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ττ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“swifter”</a:t>
            </a:r>
            <a:endParaRPr lang="el-GR" sz="2400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 marL="990600" lvl="1" indent="-533400" eaLnBrk="1" hangingPunct="1"/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τάχι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στ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ος –η –ον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“swiftest”</a:t>
            </a:r>
          </a:p>
        </p:txBody>
      </p:sp>
    </p:spTree>
    <p:extLst>
      <p:ext uri="{BB962C8B-B14F-4D97-AF65-F5344CB8AC3E}">
        <p14:creationId xmlns:p14="http://schemas.microsoft.com/office/powerpoint/2010/main" val="349328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6482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 and Superlative Adjectives in Greek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the forms and meanings of these adjectives: 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/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ἀμφό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τερ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-α -ον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“both”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eaLnBrk="1" hangingPunct="1"/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ἑκά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τερ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ος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-α -ον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“each (of two)”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	 ἕκα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στ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-η –ον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“each”</a:t>
            </a:r>
          </a:p>
          <a:p>
            <a:pPr marL="990600" lvl="1" indent="-533400"/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ἕ</a:t>
            </a: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</a:rPr>
              <a:t>τερ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ος -α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“other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/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πό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τερ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-α -ον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“which (of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)?” 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74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6482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 and Superlative Adjectives in Greek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the forms and meanings of these adjectives: 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/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πρό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τερ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“previous”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90650" lvl="2" indent="-533400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</a:rPr>
              <a:t>πρῶτος -η –ον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“first”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/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δεύ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τερ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-η –ον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“second”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/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ὕσ</a:t>
            </a: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</a:rPr>
              <a:t>τερ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ος -η –ον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“later”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</a:endParaRPr>
          </a:p>
          <a:p>
            <a:pPr marL="990600" lvl="1" indent="-533400"/>
            <a:endParaRPr lang="en-US" sz="2400" dirty="0">
              <a:solidFill>
                <a:srgbClr val="FFFF00"/>
              </a:solidFill>
              <a:latin typeface="Palatino Linotype" pitchFamily="18" charset="0"/>
            </a:endParaRPr>
          </a:p>
          <a:p>
            <a:pPr marL="990600" lvl="1" indent="-533400"/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ἡμέ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τερ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-η –ον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“our”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/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ὑμέ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τερ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-η –ον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“your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2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14: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Adverbs</a:t>
            </a:r>
          </a:p>
          <a:p>
            <a:pPr>
              <a:defRPr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Adverbs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generally provide additional information about the verbal action.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is a very broad category, so in practice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adverbs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cover nearly everything not covered in the other categories of words (verb, noun, pronoun, adjective, preposition, conjunction).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covers only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adverbs that are formed from adjectives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Unit 20 will cover the remaining adverbs. </a:t>
            </a: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37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14: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Adverbs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most common ending for an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adverb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ending corresponds almost exactly to the –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ending in English.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form this type of adverb, start with the genitive plural of the adjective and substitute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the final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ἀληθής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ἀληθές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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ἀληθ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ῶν 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ἀληθ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ῶς </a:t>
            </a:r>
          </a:p>
          <a:p>
            <a:pPr lvl="1"/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ἡδύς ἡδεῖα ἡδύ 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ἡδέ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 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ἡδέ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ως  </a:t>
            </a:r>
          </a:p>
          <a:p>
            <a:pPr lvl="1"/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κακός –ή –όν 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κακ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ῶν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κακ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pPr marL="742950" lvl="2" indent="-342900"/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adverb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does not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fact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derive from the genitive plural,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does provide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convenient way to determine the form of the adverb.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Adverbs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do not decline. </a:t>
            </a:r>
          </a:p>
          <a:p>
            <a:pPr marL="0" lvl="1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73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 rtlCol="0">
            <a:normAutofit/>
          </a:bodyPr>
          <a:lstStyle/>
          <a:p>
            <a:pPr marL="609600" indent="-609600"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 and Superlative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Adverbs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Greek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Greek, adverbs do not have unique endings in the comparative and superlative degrees.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form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 adverb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uses the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 accusative 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form of the comparative adjective: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/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σοφώτερον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“more wisely”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/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βέλτιον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“better”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 a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superlative adverb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Greek uses the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 accusative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form of the superlative adjective: </a:t>
            </a:r>
          </a:p>
          <a:p>
            <a:pPr marL="990600" lvl="1" indent="-533400"/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σοφώτατ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α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wisely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marL="990600" lvl="1" indent="-533400"/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τάχιστα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“most swiftly, quickest”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5029200"/>
          </a:xfrm>
        </p:spPr>
        <p:txBody>
          <a:bodyPr/>
          <a:lstStyle/>
          <a:p>
            <a:pPr marL="609600" indent="-609600"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 and Superlative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 a comparative,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uses the word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ἤ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mean “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than” </a:t>
            </a:r>
          </a:p>
          <a:p>
            <a:pPr marL="0" indent="0" eaLnBrk="1" hangingPunct="1">
              <a:buNone/>
            </a:pPr>
            <a:endParaRPr lang="en-US" sz="2400" dirty="0" smtClean="0">
              <a:solidFill>
                <a:srgbClr val="FFFF00"/>
              </a:solidFill>
              <a:latin typeface="Palatino Linotype" pitchFamily="18" charset="0"/>
            </a:endParaRPr>
          </a:p>
          <a:p>
            <a:pPr marL="0" indent="0" eaLnBrk="1" hangingPunct="1">
              <a:buNone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ὁ Σωκράτης ἐστὶ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σοφώτερος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ἢ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Πολέμαρχος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</a:rPr>
              <a:t>. </a:t>
            </a:r>
            <a:endParaRPr lang="el-GR" sz="2400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 marL="457200" lvl="1" indent="0" eaLnBrk="1" hangingPunct="1"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Socrates is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wiser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Polemarchus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ὁ Σωκράτης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λέγει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σοφώτερον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</a:rPr>
              <a:t>ἢ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 Πολέμαρχος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</a:rPr>
              <a:t>. 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Socrates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speaks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more wisely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Polemarchus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/>
            <a:endParaRPr lang="en-US" sz="2400" dirty="0" smtClean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51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029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η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 What’s that? </a:t>
            </a:r>
          </a:p>
          <a:p>
            <a:pPr marL="609600" indent="-609600" eaLnBrk="1" hangingPunct="1">
              <a:buFontTx/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Pay close attention to the accent and breathing 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ἤ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so you do not confuse it with other words of totally different meaning.  </a:t>
            </a:r>
          </a:p>
          <a:p>
            <a:pPr marL="609600" indent="-609600" eaLnBrk="1" hangingPunct="1"/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ἤ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ἢ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(smooth breathing, acute or grave accent) </a:t>
            </a:r>
          </a:p>
          <a:p>
            <a:pPr marL="990600" lvl="1" indent="-533400" eaLnBrk="1" hangingPunct="1"/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“than” with a comparative </a:t>
            </a:r>
          </a:p>
          <a:p>
            <a:pPr marL="990600" lvl="1" indent="-533400" eaLnBrk="1" hangingPunct="1"/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“or” otherwise </a:t>
            </a:r>
            <a:endParaRPr lang="el-GR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/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(rough breathing, no accent) </a:t>
            </a:r>
          </a:p>
          <a:p>
            <a:pPr marL="990600" lvl="1" indent="-533400" eaLnBrk="1" hangingPunct="1"/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“the” fem. nom.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of definite article </a:t>
            </a:r>
            <a:endParaRPr lang="el-GR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/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ἥ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ἣ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(rough breathing, acute or grave accent) </a:t>
            </a:r>
          </a:p>
          <a:p>
            <a:pPr marL="990600" lvl="1" indent="-533400" eaLnBrk="1" hangingPunct="1"/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“who, which” fem. nom.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of relative pronoun</a:t>
            </a:r>
          </a:p>
          <a:p>
            <a:pPr marL="609600" indent="-609600" eaLnBrk="1" hangingPunct="1"/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ἦ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(smooth breathing, circumflex accent) </a:t>
            </a:r>
          </a:p>
          <a:p>
            <a:pPr marL="990600" lvl="1" indent="-533400" eaLnBrk="1" hangingPunct="1"/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“I was” 1</a:t>
            </a:r>
            <a:r>
              <a:rPr lang="en-US" sz="18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imperfect indicative active of </a:t>
            </a:r>
            <a:r>
              <a:rPr lang="el-GR" sz="1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εἰμί</a:t>
            </a:r>
            <a:r>
              <a:rPr lang="el-GR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“be” </a:t>
            </a:r>
            <a:endParaRPr lang="el-GR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/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ᾗ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(rough breathing, circumflex accent, iota subscript) </a:t>
            </a:r>
          </a:p>
          <a:p>
            <a:pPr marL="990600" lvl="1" indent="-533400" eaLnBrk="1" hangingPunct="1"/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“to whom, to which, where” fem. dat.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of relative pronoun</a:t>
            </a:r>
          </a:p>
        </p:txBody>
      </p:sp>
    </p:spTree>
    <p:extLst>
      <p:ext uri="{BB962C8B-B14F-4D97-AF65-F5344CB8AC3E}">
        <p14:creationId xmlns:p14="http://schemas.microsoft.com/office/powerpoint/2010/main" val="61435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50292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 and Superlative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 a comparative,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uses the word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ἤ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mean “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than.”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variation, Greek can instead use the Genitive case to indicate the comparison: </a:t>
            </a:r>
          </a:p>
          <a:p>
            <a:pPr marL="0" indent="0" eaLnBrk="1" hangingPunct="1">
              <a:buNone/>
            </a:pPr>
            <a:endParaRPr lang="en-US" sz="2400" dirty="0" smtClean="0">
              <a:solidFill>
                <a:srgbClr val="FFFF00"/>
              </a:solidFill>
              <a:latin typeface="Palatino Linotype" pitchFamily="18" charset="0"/>
            </a:endParaRPr>
          </a:p>
          <a:p>
            <a:pPr marL="0" indent="0" eaLnBrk="1" hangingPunct="1">
              <a:buNone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ὁ Σωκράτης ἐστὶ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σοφώτερος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ἢ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Πολέμαρχος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 marL="0" indent="0">
              <a:buNone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ὁ Σωκράτης ἐστὶ </a:t>
            </a: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</a:rPr>
              <a:t>σοφώτερος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Πολεμάρχου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</a:rPr>
              <a:t>. </a:t>
            </a:r>
            <a:endParaRPr lang="el-GR" sz="2400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 marL="457200" lvl="1" indent="0" eaLnBrk="1" hangingPunct="1"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Socrates is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wiser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Polemarchus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ὁ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Σωκράτης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λέγει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</a:rPr>
              <a:t>σοφώτερον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</a:rPr>
              <a:t>ἢ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 Πολέμαρχος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</a:rPr>
              <a:t>. </a:t>
            </a:r>
            <a:endParaRPr lang="el-GR" sz="2400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 marL="0" indent="0">
              <a:buNone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ὁ Σωκράτης λέγει </a:t>
            </a: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</a:rPr>
              <a:t>σοφώτερον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 Πολεμάρχου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</a:rPr>
              <a:t>. </a:t>
            </a:r>
            <a:endParaRPr lang="el-GR" sz="2400" dirty="0">
              <a:solidFill>
                <a:schemeClr val="bg1"/>
              </a:solidFill>
              <a:latin typeface="Palatino Linotype" pitchFamily="18" charset="0"/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Socrates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speaks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more wisely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Polemarchus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/>
            <a:endParaRPr lang="en-US" sz="2400" dirty="0" smtClean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35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12: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</a:p>
          <a:p>
            <a:pPr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describe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nouns and pronouns.  In order to describe a noun, an adjective must match the noun in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use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same three declensions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endings as Greek nouns.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Every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uses a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specific declension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’s ending for each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differ only in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which declension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use for the different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genders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83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Next class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(someday, Month ##, 2013)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Biblical reading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Classical reading. </a:t>
            </a:r>
          </a:p>
          <a:p>
            <a:pPr lvl="1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able to:  </a:t>
            </a: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read the sentences aloud </a:t>
            </a: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parse each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verb, noun and pronoun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translate the sentences into English. </a:t>
            </a:r>
          </a:p>
        </p:txBody>
      </p:sp>
    </p:spTree>
    <p:extLst>
      <p:ext uri="{BB962C8B-B14F-4D97-AF65-F5344CB8AC3E}">
        <p14:creationId xmlns:p14="http://schemas.microsoft.com/office/powerpoint/2010/main" val="29303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Adjectives</a:t>
            </a:r>
          </a:p>
          <a:p>
            <a:pPr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also have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degree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degree refers to the quality or quantity conveyed by the meaning of the adjective: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TALL </a:t>
            </a:r>
            <a:endParaRPr lang="en-US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degree refers to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the quality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quantity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conveyed by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adjective: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TALL</a:t>
            </a:r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endParaRPr lang="en-US" sz="2400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superlative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degree refers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maximum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quality or quantity conveyed by the adjective: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TALL</a:t>
            </a:r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EST </a:t>
            </a:r>
            <a:endParaRPr lang="en-US" sz="2400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53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391400" cy="45720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Degrees of Greek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</a:p>
          <a:p>
            <a:pPr marL="590550" indent="-533400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Positive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degree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the regular form of the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adjective: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σοφός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-ή -όν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“wise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marL="590550" indent="-533400"/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 degree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means the adjective has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its quality than someone or something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else: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σοφώ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τερ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ος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“wis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marker –</a:t>
            </a:r>
            <a:r>
              <a:rPr lang="el-GR" sz="20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τερ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indicates the comparative degree in Greek just as the ending –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does in English. </a:t>
            </a:r>
          </a:p>
        </p:txBody>
      </p:sp>
    </p:spTree>
    <p:extLst>
      <p:ext uri="{BB962C8B-B14F-4D97-AF65-F5344CB8AC3E}">
        <p14:creationId xmlns:p14="http://schemas.microsoft.com/office/powerpoint/2010/main" val="41443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391400" cy="45720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Degrees of Greek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</a:p>
          <a:p>
            <a:pPr marL="590550" indent="-533400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Positive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degree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the regular form of the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adjective: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σοφός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-ή -όν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“wise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marL="590550" indent="-533400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Superlative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degree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means the adjective has the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its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quality: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σοφώ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τατ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ος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-η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“wis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990600" lvl="1" indent="-533400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marker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τατ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indicates the comparative degree in Greek just as the ending –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does in English.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21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Degrees of Greek Adjectives</a:t>
            </a:r>
          </a:p>
          <a:p>
            <a:pPr marL="609600" indent="-609600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appears between the stem of the adjective and the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τερ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τατ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marker of change in degree. </a:t>
            </a:r>
          </a:p>
          <a:p>
            <a:pPr marL="609600" indent="-609600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Generally speaking, the length of this vowel is opposite that of the preceding vowel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371600" lvl="2" indent="-457200" eaLnBrk="1" hangingPunct="1"/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τερος -α -ον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σ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τερος -α -ον </a:t>
            </a:r>
          </a:p>
          <a:p>
            <a:pPr marL="1371600" lvl="2" indent="-457200" eaLnBrk="1" hangingPunct="1">
              <a:buFontTx/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 eaLnBrk="1" hangingPunct="1">
              <a:buFontTx/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Since the comparative marker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τερ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ends in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ρ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feminine singular regularly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uses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place 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η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(like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φίλιος 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-ον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057400" y="4800600"/>
            <a:ext cx="12153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FFFF00"/>
                </a:solidFill>
                <a:cs typeface="Times New Roman" pitchFamily="18" charset="0"/>
              </a:rPr>
              <a:t>long short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105400" y="4800600"/>
            <a:ext cx="12795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FFFF00"/>
                </a:solidFill>
                <a:cs typeface="Times New Roman" pitchFamily="18" charset="0"/>
              </a:rPr>
              <a:t>short</a:t>
            </a:r>
            <a:r>
              <a:rPr lang="el-GR" sz="2000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FF00"/>
                </a:solidFill>
                <a:cs typeface="Times New Roman" pitchFamily="18" charset="0"/>
              </a:rPr>
              <a:t>long 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2438400" y="4495800"/>
            <a:ext cx="0" cy="4572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V="1">
            <a:off x="2819400" y="4495800"/>
            <a:ext cx="0" cy="4572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5638800" y="4495800"/>
            <a:ext cx="0" cy="4572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6019800" y="4495800"/>
            <a:ext cx="0" cy="4572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391400" cy="45720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Degrees of Greek Adjectives</a:t>
            </a:r>
          </a:p>
          <a:p>
            <a:pPr marL="609600" indent="-609600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English, some adjectives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Greek form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superlatives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differently.</a:t>
            </a:r>
          </a:p>
          <a:p>
            <a:pPr marL="609600" indent="-609600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most common alternative marker for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comparative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degree is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ί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+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 -ον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09650" lvl="1" indent="-609600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the declension of this type, see next slide.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most common alternative marker for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superlative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degree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-. </a:t>
            </a:r>
          </a:p>
          <a:p>
            <a:pPr marL="609600" indent="-609600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Sometimes these are just independent adjectives with comparative or superlative meaning. </a:t>
            </a:r>
          </a:p>
        </p:txBody>
      </p:sp>
    </p:spTree>
    <p:extLst>
      <p:ext uri="{BB962C8B-B14F-4D97-AF65-F5344CB8AC3E}">
        <p14:creationId xmlns:p14="http://schemas.microsoft.com/office/powerpoint/2010/main" val="301381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12: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</a:p>
          <a:p>
            <a:pPr marL="0" lvl="1" indent="0" algn="ctr">
              <a:buNone/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βελτίων -ον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stem: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βελτίον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better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algn="ctr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just as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δαίμων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ονος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divinity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algn="ctr">
              <a:buNone/>
              <a:defRPr/>
            </a:pP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βελτίων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βέλτιον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βελτίον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βελτίον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βελτίον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βελτιόν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βελτίον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βελτίο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 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βελτίον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βέλτιον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βελτίον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βελτίον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Pronouns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(GPH p.2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951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12769</TotalTime>
  <Words>1873</Words>
  <Application>Microsoft Office PowerPoint</Application>
  <PresentationFormat>On-screen Show (4:3)</PresentationFormat>
  <Paragraphs>264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Ancient Greek for Everyone: A New Digital Resource for Beginning Greek 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458</cp:revision>
  <dcterms:created xsi:type="dcterms:W3CDTF">2012-08-17T18:41:45Z</dcterms:created>
  <dcterms:modified xsi:type="dcterms:W3CDTF">2013-08-09T16:22:34Z</dcterms:modified>
</cp:coreProperties>
</file>